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y="5143500" cx="9144000"/>
  <p:notesSz cx="6858000" cy="9144000"/>
  <p:embeddedFontLst>
    <p:embeddedFont>
      <p:font typeface="Proxima Nova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9F003A0-3D69-4051-9F98-4AE05E240D87}">
  <a:tblStyle styleId="{F9F003A0-3D69-4051-9F98-4AE05E240D8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ProximaNova-regular.fntdata"/><Relationship Id="rId25" Type="http://schemas.openxmlformats.org/officeDocument/2006/relationships/slide" Target="slides/slide18.xml"/><Relationship Id="rId28" Type="http://schemas.openxmlformats.org/officeDocument/2006/relationships/font" Target="fonts/ProximaNova-italic.fntdata"/><Relationship Id="rId27" Type="http://schemas.openxmlformats.org/officeDocument/2006/relationships/font" Target="fonts/ProximaNova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ProximaNova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35ea9ca0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a35ea9ca0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3342f1c6d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3342f1c6d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3342f1c6d_2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a3342f1c6d_2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a3342f1c6d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a3342f1c6d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a3342f1c6d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a3342f1c6d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dc761c81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adc761c81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a7864fd7b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a7864fd7b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7864fd7b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a7864fd7b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a3342f1c6d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a3342f1c6d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a3342f1c6d_2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a3342f1c6d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a3342f1c6d_1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a3342f1c6d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medium.com/@sh.tsang/review-batch-normalization-inception-v2-bn-inception-the-2nd-to-surpass-human-level-18e2d0f56651" TargetMode="External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715275"/>
            <a:ext cx="85215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INTEL SCENE</a:t>
            </a:r>
            <a:endParaRPr sz="4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IMAGE CLASSIFICATION</a:t>
            </a:r>
            <a:endParaRPr sz="47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</a:t>
            </a:r>
            <a:r>
              <a:rPr lang="en" sz="2400"/>
              <a:t>y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Anusha Palisetty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Meghana Kodali</a:t>
            </a:r>
            <a:endParaRPr/>
          </a:p>
        </p:txBody>
      </p:sp>
      <p:cxnSp>
        <p:nvCxnSpPr>
          <p:cNvPr id="107" name="Google Shape;107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 txBox="1"/>
          <p:nvPr>
            <p:ph type="title"/>
          </p:nvPr>
        </p:nvSpPr>
        <p:spPr>
          <a:xfrm>
            <a:off x="493250" y="194350"/>
            <a:ext cx="650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CNN Model Evaluation</a:t>
            </a:r>
            <a:endParaRPr sz="3600"/>
          </a:p>
        </p:txBody>
      </p:sp>
      <p:pic>
        <p:nvPicPr>
          <p:cNvPr id="164" name="Google Shape;16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747" y="1049100"/>
            <a:ext cx="3486150" cy="24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049100"/>
            <a:ext cx="3571875" cy="24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601800"/>
            <a:ext cx="8839199" cy="10119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5"/>
          <p:cNvSpPr txBox="1"/>
          <p:nvPr>
            <p:ph type="title"/>
          </p:nvPr>
        </p:nvSpPr>
        <p:spPr>
          <a:xfrm>
            <a:off x="127800" y="174800"/>
            <a:ext cx="8704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Dense Convolutional Network (DenseNet)</a:t>
            </a:r>
            <a:endParaRPr sz="3300"/>
          </a:p>
        </p:txBody>
      </p:sp>
      <p:sp>
        <p:nvSpPr>
          <p:cNvPr id="172" name="Google Shape;172;p35"/>
          <p:cNvSpPr txBox="1"/>
          <p:nvPr/>
        </p:nvSpPr>
        <p:spPr>
          <a:xfrm>
            <a:off x="0" y="881750"/>
            <a:ext cx="8973000" cy="8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Each layer obtains additional inputs from all the preceding layers and passes on its own feature-maps to all subsequent layers.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173" name="Google Shape;17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4150" y="1913900"/>
            <a:ext cx="6667500" cy="27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6"/>
          <p:cNvSpPr txBox="1"/>
          <p:nvPr>
            <p:ph type="title"/>
          </p:nvPr>
        </p:nvSpPr>
        <p:spPr>
          <a:xfrm>
            <a:off x="127800" y="174800"/>
            <a:ext cx="8704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Concatenation in </a:t>
            </a:r>
            <a:r>
              <a:rPr lang="en" sz="3300"/>
              <a:t>DenseNet</a:t>
            </a:r>
            <a:endParaRPr sz="3300"/>
          </a:p>
        </p:txBody>
      </p:sp>
      <p:sp>
        <p:nvSpPr>
          <p:cNvPr id="179" name="Google Shape;179;p36"/>
          <p:cNvSpPr txBox="1"/>
          <p:nvPr/>
        </p:nvSpPr>
        <p:spPr>
          <a:xfrm>
            <a:off x="0" y="881750"/>
            <a:ext cx="8973000" cy="8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Since each layer receives feature maps from all preceding layers, network can be thinner and compact, i.e. number of channels can be fewer</a:t>
            </a:r>
            <a:r>
              <a:rPr lang="en" sz="2000">
                <a:solidFill>
                  <a:schemeClr val="accent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. The growth rate </a:t>
            </a:r>
            <a:r>
              <a:rPr i="1" lang="en" sz="20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k</a:t>
            </a:r>
            <a:r>
              <a:rPr lang="en" sz="2000">
                <a:solidFill>
                  <a:schemeClr val="accent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 is the additional number of channels for each layer.</a:t>
            </a:r>
            <a:endParaRPr sz="18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0" name="Google Shape;1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4825" y="2432575"/>
            <a:ext cx="6459476" cy="151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7"/>
          <p:cNvSpPr txBox="1"/>
          <p:nvPr>
            <p:ph type="title"/>
          </p:nvPr>
        </p:nvSpPr>
        <p:spPr>
          <a:xfrm>
            <a:off x="265500" y="52290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DenseNet Implementation</a:t>
            </a:r>
            <a:endParaRPr/>
          </a:p>
        </p:txBody>
      </p:sp>
      <p:sp>
        <p:nvSpPr>
          <p:cNvPr id="186" name="Google Shape;186;p37"/>
          <p:cNvSpPr txBox="1"/>
          <p:nvPr>
            <p:ph idx="2" type="body"/>
          </p:nvPr>
        </p:nvSpPr>
        <p:spPr>
          <a:xfrm>
            <a:off x="4939500" y="522900"/>
            <a:ext cx="3837000" cy="38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Proxima Nova"/>
              <a:buChar char="●"/>
            </a:pPr>
            <a:r>
              <a:rPr lang="en">
                <a:solidFill>
                  <a:srgbClr val="FFFFFF"/>
                </a:solidFill>
              </a:rPr>
              <a:t>For each composition layer, Pre-Activation 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Batch Norm (BN)</a:t>
            </a:r>
            <a:r>
              <a:rPr lang="en">
                <a:solidFill>
                  <a:srgbClr val="FFFFFF"/>
                </a:solidFill>
              </a:rPr>
              <a:t> and ReLU, then 3×3 Conv are done with output feature maps of </a:t>
            </a:r>
            <a:r>
              <a:rPr i="1" lang="en">
                <a:solidFill>
                  <a:srgbClr val="FFFFFF"/>
                </a:solidFill>
              </a:rPr>
              <a:t>k</a:t>
            </a:r>
            <a:r>
              <a:rPr lang="en">
                <a:solidFill>
                  <a:srgbClr val="FFFFFF"/>
                </a:solidFill>
              </a:rPr>
              <a:t> channels.</a:t>
            </a:r>
            <a:endParaRPr>
              <a:solidFill>
                <a:srgbClr val="FFFFFF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"/>
              <a:buChar char="●"/>
            </a:pPr>
            <a:r>
              <a:rPr lang="en">
                <a:solidFill>
                  <a:srgbClr val="FFFFFF"/>
                </a:solidFill>
              </a:rPr>
              <a:t>To reduce the model complexity and size, BN-ReLU-1×1 Conv is done before BN-ReLU-3×3 Conv.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87" name="Google Shape;187;p37"/>
          <p:cNvPicPr preferRelativeResize="0"/>
          <p:nvPr/>
        </p:nvPicPr>
        <p:blipFill rotWithShape="1">
          <a:blip r:embed="rId4">
            <a:alphaModFix/>
          </a:blip>
          <a:srcRect b="1419" l="10605" r="13262" t="8172"/>
          <a:stretch/>
        </p:blipFill>
        <p:spPr>
          <a:xfrm>
            <a:off x="28950" y="2264875"/>
            <a:ext cx="4518300" cy="276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8"/>
          <p:cNvSpPr txBox="1"/>
          <p:nvPr>
            <p:ph type="title"/>
          </p:nvPr>
        </p:nvSpPr>
        <p:spPr>
          <a:xfrm>
            <a:off x="527825" y="453675"/>
            <a:ext cx="650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Optimizer</a:t>
            </a:r>
            <a:endParaRPr sz="3600"/>
          </a:p>
        </p:txBody>
      </p:sp>
      <p:pic>
        <p:nvPicPr>
          <p:cNvPr id="193" name="Google Shape;19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8775"/>
            <a:ext cx="8839200" cy="2235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9"/>
          <p:cNvSpPr txBox="1"/>
          <p:nvPr>
            <p:ph type="title"/>
          </p:nvPr>
        </p:nvSpPr>
        <p:spPr>
          <a:xfrm>
            <a:off x="527825" y="254850"/>
            <a:ext cx="650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DenseNet Model Evaluation</a:t>
            </a:r>
            <a:endParaRPr sz="3600"/>
          </a:p>
        </p:txBody>
      </p:sp>
      <p:pic>
        <p:nvPicPr>
          <p:cNvPr id="199" name="Google Shape;19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375" y="944575"/>
            <a:ext cx="3552825" cy="236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600" y="944575"/>
            <a:ext cx="3609975" cy="236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9"/>
          <p:cNvPicPr preferRelativeResize="0"/>
          <p:nvPr/>
        </p:nvPicPr>
        <p:blipFill rotWithShape="1">
          <a:blip r:embed="rId5">
            <a:alphaModFix/>
          </a:blip>
          <a:srcRect b="0" l="0" r="11902" t="0"/>
          <a:stretch/>
        </p:blipFill>
        <p:spPr>
          <a:xfrm>
            <a:off x="43875" y="3423800"/>
            <a:ext cx="9056249" cy="137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0"/>
          <p:cNvSpPr txBox="1"/>
          <p:nvPr>
            <p:ph idx="4294967295" type="title"/>
          </p:nvPr>
        </p:nvSpPr>
        <p:spPr>
          <a:xfrm>
            <a:off x="288900" y="562075"/>
            <a:ext cx="85662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Results / </a:t>
            </a:r>
            <a:r>
              <a:rPr lang="en" sz="3200"/>
              <a:t>Comparison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600"/>
          </a:p>
        </p:txBody>
      </p:sp>
      <p:graphicFrame>
        <p:nvGraphicFramePr>
          <p:cNvPr id="207" name="Google Shape;207;p40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{F9F003A0-3D69-4051-9F98-4AE05E240D87}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MODEL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TEST_ACCURACY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TEST_LOSS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DenseNet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95.3%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CNN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92.1%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InceptionV3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92.4%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Results</a:t>
            </a:r>
            <a:endParaRPr sz="3600"/>
          </a:p>
        </p:txBody>
      </p:sp>
      <p:pic>
        <p:nvPicPr>
          <p:cNvPr id="213" name="Google Shape;21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0269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/>
          <p:nvPr>
            <p:ph type="title"/>
          </p:nvPr>
        </p:nvSpPr>
        <p:spPr>
          <a:xfrm>
            <a:off x="3586675" y="1871375"/>
            <a:ext cx="312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Demo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type="title"/>
          </p:nvPr>
        </p:nvSpPr>
        <p:spPr>
          <a:xfrm>
            <a:off x="311700" y="321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Contents</a:t>
            </a:r>
            <a:endParaRPr sz="3600"/>
          </a:p>
        </p:txBody>
      </p:sp>
      <p:sp>
        <p:nvSpPr>
          <p:cNvPr id="113" name="Google Shape;113;p26"/>
          <p:cNvSpPr txBox="1"/>
          <p:nvPr>
            <p:ph idx="1" type="body"/>
          </p:nvPr>
        </p:nvSpPr>
        <p:spPr>
          <a:xfrm>
            <a:off x="311700" y="1153600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b="1" lang="en" sz="2700"/>
              <a:t>Problem Statement</a:t>
            </a:r>
            <a:endParaRPr b="1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b="1" lang="en" sz="2700"/>
              <a:t>Dataset</a:t>
            </a:r>
            <a:endParaRPr b="1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b="1" lang="en" sz="2700"/>
              <a:t>Preprocessing</a:t>
            </a:r>
            <a:endParaRPr b="1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b="1" lang="en" sz="2700"/>
              <a:t>Base Model - CNN</a:t>
            </a:r>
            <a:endParaRPr b="1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b="1" lang="en" sz="2700"/>
              <a:t>Other Models Used</a:t>
            </a:r>
            <a:endParaRPr b="1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b="1" lang="en" sz="2700"/>
              <a:t>Results</a:t>
            </a:r>
            <a:endParaRPr b="1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b="1" lang="en" sz="2700"/>
              <a:t>Demo</a:t>
            </a:r>
            <a:endParaRPr b="1" sz="2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19" name="Google Shape;119;p27"/>
          <p:cNvSpPr txBox="1"/>
          <p:nvPr>
            <p:ph idx="2" type="body"/>
          </p:nvPr>
        </p:nvSpPr>
        <p:spPr>
          <a:xfrm>
            <a:off x="4939500" y="736975"/>
            <a:ext cx="4117500" cy="3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Kaggle competition:</a:t>
            </a:r>
            <a:endParaRPr sz="2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Intel Scene Image Classification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Classify the given images into 6 categories</a:t>
            </a:r>
            <a:endParaRPr sz="2400"/>
          </a:p>
          <a:p>
            <a:pPr indent="-361950" lvl="0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Buildings</a:t>
            </a:r>
            <a:endParaRPr sz="2100"/>
          </a:p>
          <a:p>
            <a:pPr indent="-361950" lvl="0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Mountain</a:t>
            </a:r>
            <a:endParaRPr sz="2100"/>
          </a:p>
          <a:p>
            <a:pPr indent="-361950" lvl="0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Sea</a:t>
            </a:r>
            <a:endParaRPr sz="2100"/>
          </a:p>
          <a:p>
            <a:pPr indent="-361950" lvl="0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Street</a:t>
            </a:r>
            <a:endParaRPr sz="2100"/>
          </a:p>
          <a:p>
            <a:pPr indent="-361950" lvl="0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Forest</a:t>
            </a:r>
            <a:endParaRPr sz="2100"/>
          </a:p>
          <a:p>
            <a:pPr indent="-361950" lvl="0" marL="9144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Glacier</a:t>
            </a:r>
            <a:endParaRPr sz="2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 txBox="1"/>
          <p:nvPr>
            <p:ph type="title"/>
          </p:nvPr>
        </p:nvSpPr>
        <p:spPr>
          <a:xfrm>
            <a:off x="311700" y="265850"/>
            <a:ext cx="8520600" cy="6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Dataset</a:t>
            </a:r>
            <a:r>
              <a:rPr b="1" lang="en" sz="2000"/>
              <a:t> 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This Data contains around 25k images of size 150x150 distributed under 6 categories.</a:t>
            </a:r>
            <a:endParaRPr b="1" sz="21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2"/>
                </a:solidFill>
              </a:rPr>
              <a:t>{'buildings' -&gt; 0,</a:t>
            </a:r>
            <a:endParaRPr b="1" sz="21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2"/>
                </a:solidFill>
              </a:rPr>
              <a:t>'forest' -&gt; 1,</a:t>
            </a:r>
            <a:endParaRPr b="1" sz="21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2"/>
                </a:solidFill>
              </a:rPr>
              <a:t>'glacier' -&gt; 2,</a:t>
            </a:r>
            <a:endParaRPr b="1" sz="21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2"/>
                </a:solidFill>
              </a:rPr>
              <a:t>'mountain' -&gt; 3,</a:t>
            </a:r>
            <a:endParaRPr b="1" sz="21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2"/>
                </a:solidFill>
              </a:rPr>
              <a:t>'sea' -&gt; 4,</a:t>
            </a:r>
            <a:endParaRPr b="1" sz="21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2"/>
                </a:solidFill>
              </a:rPr>
              <a:t>'street' -&gt; 5 }</a:t>
            </a:r>
            <a:endParaRPr b="1" sz="2100"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The Train, Test and Prediction data is separated in each zip files. There are around 14k images in Train, 3k in Test and 7k in Prediction.</a:t>
            </a:r>
            <a:endParaRPr b="1" sz="21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9"/>
          <p:cNvSpPr txBox="1"/>
          <p:nvPr>
            <p:ph type="title"/>
          </p:nvPr>
        </p:nvSpPr>
        <p:spPr>
          <a:xfrm>
            <a:off x="311700" y="445025"/>
            <a:ext cx="2204100" cy="26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Sample</a:t>
            </a:r>
            <a:br>
              <a:rPr b="1" lang="en" sz="3600"/>
            </a:br>
            <a:r>
              <a:rPr b="1" lang="en" sz="3600"/>
              <a:t>Dataset</a:t>
            </a:r>
            <a:endParaRPr b="1" sz="3600"/>
          </a:p>
        </p:txBody>
      </p:sp>
      <p:pic>
        <p:nvPicPr>
          <p:cNvPr id="130" name="Google Shape;13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7525" y="265901"/>
            <a:ext cx="5130874" cy="461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 txBox="1"/>
          <p:nvPr>
            <p:ph type="title"/>
          </p:nvPr>
        </p:nvSpPr>
        <p:spPr>
          <a:xfrm>
            <a:off x="373763" y="227425"/>
            <a:ext cx="4045200" cy="5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</a:rPr>
              <a:t>Data Augmentation</a:t>
            </a:r>
            <a:endParaRPr b="1" sz="5300">
              <a:solidFill>
                <a:schemeClr val="accent1"/>
              </a:solidFill>
            </a:endParaRPr>
          </a:p>
        </p:txBody>
      </p:sp>
      <p:sp>
        <p:nvSpPr>
          <p:cNvPr id="136" name="Google Shape;136;p30"/>
          <p:cNvSpPr txBox="1"/>
          <p:nvPr>
            <p:ph idx="2" type="body"/>
          </p:nvPr>
        </p:nvSpPr>
        <p:spPr>
          <a:xfrm>
            <a:off x="4939500" y="240125"/>
            <a:ext cx="3837000" cy="435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Used to generate more training data from the original data.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Most common techniques to generate new images:</a:t>
            </a:r>
            <a:endParaRPr sz="17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Flip image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Rotate at some degrees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Scale outward or inward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Crop randomly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Translate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1600"/>
              </a:spcAft>
              <a:buSzPts val="1500"/>
              <a:buChar char="●"/>
            </a:pPr>
            <a:r>
              <a:rPr lang="en" sz="1500"/>
              <a:t>Add Gaussian noises </a:t>
            </a:r>
            <a:endParaRPr sz="1500"/>
          </a:p>
        </p:txBody>
      </p:sp>
      <p:pic>
        <p:nvPicPr>
          <p:cNvPr id="137" name="Google Shape;1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150" y="851125"/>
            <a:ext cx="2978426" cy="417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1"/>
          <p:cNvSpPr txBox="1"/>
          <p:nvPr>
            <p:ph type="title"/>
          </p:nvPr>
        </p:nvSpPr>
        <p:spPr>
          <a:xfrm>
            <a:off x="311700" y="321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Base Model - CNN</a:t>
            </a:r>
            <a:endParaRPr sz="3600"/>
          </a:p>
        </p:txBody>
      </p:sp>
      <p:sp>
        <p:nvSpPr>
          <p:cNvPr id="143" name="Google Shape;143;p31"/>
          <p:cNvSpPr txBox="1"/>
          <p:nvPr/>
        </p:nvSpPr>
        <p:spPr>
          <a:xfrm>
            <a:off x="311700" y="894475"/>
            <a:ext cx="8288700" cy="20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Proxima Nova"/>
              <a:buChar char="●"/>
            </a:pPr>
            <a:r>
              <a:rPr lang="en" sz="20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Using Keras framework</a:t>
            </a:r>
            <a:endParaRPr sz="20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Proxima Nova"/>
              <a:buChar char="●"/>
            </a:pPr>
            <a:r>
              <a:rPr lang="en" sz="20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CNN receives 150x150 RGB channel images </a:t>
            </a:r>
            <a:endParaRPr sz="20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Proxima Nova"/>
              <a:buChar char="●"/>
            </a:pPr>
            <a:r>
              <a:rPr lang="en" sz="20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Has a sequence of 5 convolutional and MaxPool layers to interpret features</a:t>
            </a:r>
            <a:endParaRPr sz="20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Proxima Nova"/>
              <a:buChar char="●"/>
            </a:pPr>
            <a:r>
              <a:rPr lang="en" sz="2000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</a:rPr>
              <a:t>Output layer with a softmax activation for multi class classification</a:t>
            </a:r>
            <a:endParaRPr sz="2000">
              <a:solidFill>
                <a:schemeClr val="accen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44" name="Google Shape;144;p31"/>
          <p:cNvPicPr preferRelativeResize="0"/>
          <p:nvPr/>
        </p:nvPicPr>
        <p:blipFill rotWithShape="1">
          <a:blip r:embed="rId3">
            <a:alphaModFix/>
          </a:blip>
          <a:srcRect b="30695" l="0" r="0" t="0"/>
          <a:stretch/>
        </p:blipFill>
        <p:spPr>
          <a:xfrm>
            <a:off x="1103300" y="2740300"/>
            <a:ext cx="6054376" cy="197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 txBox="1"/>
          <p:nvPr>
            <p:ph type="title"/>
          </p:nvPr>
        </p:nvSpPr>
        <p:spPr>
          <a:xfrm>
            <a:off x="184550" y="153575"/>
            <a:ext cx="4045200" cy="7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</a:t>
            </a:r>
            <a:endParaRPr/>
          </a:p>
        </p:txBody>
      </p:sp>
      <p:sp>
        <p:nvSpPr>
          <p:cNvPr id="150" name="Google Shape;150;p32"/>
          <p:cNvSpPr txBox="1"/>
          <p:nvPr/>
        </p:nvSpPr>
        <p:spPr>
          <a:xfrm>
            <a:off x="4872575" y="574900"/>
            <a:ext cx="3787800" cy="37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Sequential model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Conv2D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Activation Function- ReLU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Batch Normalization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Max Pooling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Flatten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Dense Layer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Proxima Nova"/>
              <a:buChar char="●"/>
            </a:pPr>
            <a:r>
              <a:rPr lang="en" sz="2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Dropout Regularization</a:t>
            </a:r>
            <a:endParaRPr sz="2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51" name="Google Shape;1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38" y="922475"/>
            <a:ext cx="3773418" cy="39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/>
          <p:nvPr>
            <p:ph type="title"/>
          </p:nvPr>
        </p:nvSpPr>
        <p:spPr>
          <a:xfrm>
            <a:off x="527825" y="453675"/>
            <a:ext cx="5575200" cy="5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Model Compilation </a:t>
            </a:r>
            <a:endParaRPr/>
          </a:p>
        </p:txBody>
      </p:sp>
      <p:sp>
        <p:nvSpPr>
          <p:cNvPr id="157" name="Google Shape;157;p33"/>
          <p:cNvSpPr txBox="1"/>
          <p:nvPr/>
        </p:nvSpPr>
        <p:spPr>
          <a:xfrm>
            <a:off x="337125" y="2731675"/>
            <a:ext cx="8376600" cy="17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Optimizer: “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Root Mean Square Propagation”, it calculates the average of squares of the gradients and divides the gradient with this average. We use RMSProp in our model for optimization.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Loss: “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Sparse Categorical cross entropy” loss is used for multi-label classification. 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Metrics: “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Accuracy</a:t>
            </a: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”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metric, which calculates how often the prediction equals to labels 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58" name="Google Shape;158;p33"/>
          <p:cNvPicPr preferRelativeResize="0"/>
          <p:nvPr/>
        </p:nvPicPr>
        <p:blipFill rotWithShape="1">
          <a:blip r:embed="rId3">
            <a:alphaModFix/>
          </a:blip>
          <a:srcRect b="0" l="0" r="-13071" t="0"/>
          <a:stretch/>
        </p:blipFill>
        <p:spPr>
          <a:xfrm>
            <a:off x="411825" y="1129225"/>
            <a:ext cx="9426375" cy="119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